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13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906000" cy="6858000" type="A4"/>
  <p:notesSz cx="6807200" cy="9939338"/>
  <p:embeddedFontLst>
    <p:embeddedFont>
      <p:font typeface="Arimo" panose="02020500000000000000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Malgun Gothic" panose="020B0503020000020004" pitchFamily="34" charset="-127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27">
          <p15:clr>
            <a:srgbClr val="A4A3A4"/>
          </p15:clr>
        </p15:guide>
        <p15:guide id="2" pos="5995">
          <p15:clr>
            <a:srgbClr val="A4A3A4"/>
          </p15:clr>
        </p15:guide>
        <p15:guide id="3" pos="245">
          <p15:clr>
            <a:srgbClr val="A4A3A4"/>
          </p15:clr>
        </p15:guide>
        <p15:guide id="4" orient="horz" pos="4065">
          <p15:clr>
            <a:srgbClr val="A4A3A4"/>
          </p15:clr>
        </p15:guide>
        <p15:guide id="5" pos="31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8EE9FB-C551-4504-9871-1AFB92A9657A}">
  <a:tblStyle styleId="{A78EE9FB-C551-4504-9871-1AFB92A9657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4F32617-1C9C-49E7-8C02-151967BD44C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756" y="36"/>
      </p:cViewPr>
      <p:guideLst>
        <p:guide orient="horz" pos="527"/>
        <p:guide pos="5995"/>
        <p:guide pos="245"/>
        <p:guide orient="horz" pos="4065"/>
        <p:guide pos="31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3" y="2"/>
            <a:ext cx="2949786" cy="498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5841" y="2"/>
            <a:ext cx="2949786" cy="498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3" y="9440650"/>
            <a:ext cx="2949786" cy="49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5841" y="9440650"/>
            <a:ext cx="2949786" cy="49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1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:notes"/>
          <p:cNvSpPr txBox="1">
            <a:spLocks noGrp="1"/>
          </p:cNvSpPr>
          <p:nvPr>
            <p:ph type="sldNum" idx="12"/>
          </p:nvPr>
        </p:nvSpPr>
        <p:spPr>
          <a:xfrm>
            <a:off x="3855841" y="9440650"/>
            <a:ext cx="2949786" cy="49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8555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만">
  <p:cSld name="1_제목만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3"/>
          <p:cNvGrpSpPr/>
          <p:nvPr/>
        </p:nvGrpSpPr>
        <p:grpSpPr>
          <a:xfrm>
            <a:off x="3" y="6718852"/>
            <a:ext cx="9910507" cy="139148"/>
            <a:chOff x="1" y="6718852"/>
            <a:chExt cx="12197547" cy="139148"/>
          </a:xfrm>
        </p:grpSpPr>
        <p:sp>
          <p:nvSpPr>
            <p:cNvPr id="23" name="Google Shape;23;p3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>
              <a:gsLst>
                <a:gs pos="0">
                  <a:srgbClr val="D90E15"/>
                </a:gs>
                <a:gs pos="89000">
                  <a:srgbClr val="ED8037"/>
                </a:gs>
                <a:gs pos="100000">
                  <a:srgbClr val="F8AC2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" name="Google Shape;25;p3"/>
          <p:cNvSpPr/>
          <p:nvPr/>
        </p:nvSpPr>
        <p:spPr>
          <a:xfrm>
            <a:off x="0" y="1"/>
            <a:ext cx="9910509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24881" y="339632"/>
            <a:ext cx="891669" cy="15138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/>
        </p:nvSpPr>
        <p:spPr>
          <a:xfrm>
            <a:off x="4248250" y="6683824"/>
            <a:ext cx="1491114" cy="179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9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ALT Co., Ltd. Confidential &amp; Proprietary</a:t>
            </a:r>
            <a:endParaRPr sz="5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9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>
            <a:spLocks noGrp="1"/>
          </p:cNvSpPr>
          <p:nvPr>
            <p:ph type="title"/>
          </p:nvPr>
        </p:nvSpPr>
        <p:spPr>
          <a:xfrm rot="5400000">
            <a:off x="5251054" y="2203053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5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구역 머리글">
  <p:cSld name="4_구역 머리글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9296656" y="6666145"/>
            <a:ext cx="609348" cy="168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lvl="1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lvl="2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lvl="3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lvl="4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lvl="5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lvl="6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lvl="7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lvl="8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1065173" y="2290452"/>
            <a:ext cx="783498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[Eagle] Issue Report</a:t>
            </a:r>
            <a:endParaRPr/>
          </a:p>
        </p:txBody>
      </p:sp>
      <p:pic>
        <p:nvPicPr>
          <p:cNvPr id="100" name="Google Shape;10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5113" y="4617964"/>
            <a:ext cx="1955108" cy="5240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5"/>
          <p:cNvGrpSpPr/>
          <p:nvPr/>
        </p:nvGrpSpPr>
        <p:grpSpPr>
          <a:xfrm>
            <a:off x="2926555" y="5260129"/>
            <a:ext cx="4093158" cy="253508"/>
            <a:chOff x="4061070" y="5710523"/>
            <a:chExt cx="5037732" cy="312010"/>
          </a:xfrm>
        </p:grpSpPr>
        <p:cxnSp>
          <p:nvCxnSpPr>
            <p:cNvPr id="102" name="Google Shape;102;p15"/>
            <p:cNvCxnSpPr/>
            <p:nvPr/>
          </p:nvCxnSpPr>
          <p:spPr>
            <a:xfrm>
              <a:off x="4072955" y="5710523"/>
              <a:ext cx="5010064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03" name="Google Shape;103;p15"/>
            <p:cNvSpPr txBox="1"/>
            <p:nvPr/>
          </p:nvSpPr>
          <p:spPr>
            <a:xfrm>
              <a:off x="4061070" y="5719492"/>
              <a:ext cx="2247558" cy="303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Department  </a:t>
              </a:r>
              <a:r>
                <a:rPr lang="en-US" sz="10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Strategic Planning</a:t>
              </a:r>
              <a:endParaRPr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5"/>
            <p:cNvSpPr txBox="1"/>
            <p:nvPr/>
          </p:nvSpPr>
          <p:spPr>
            <a:xfrm>
              <a:off x="7157437" y="5719492"/>
              <a:ext cx="1024343" cy="303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Issued Date </a:t>
              </a:r>
              <a:endParaRPr sz="10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5"/>
            <p:cNvSpPr txBox="1"/>
            <p:nvPr/>
          </p:nvSpPr>
          <p:spPr>
            <a:xfrm>
              <a:off x="8145484" y="5718790"/>
              <a:ext cx="953318" cy="303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2019.05.08</a:t>
              </a:r>
              <a:endParaRPr sz="10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15"/>
          <p:cNvGrpSpPr/>
          <p:nvPr/>
        </p:nvGrpSpPr>
        <p:grpSpPr>
          <a:xfrm rot="5400000">
            <a:off x="-2615385" y="3258322"/>
            <a:ext cx="5572125" cy="341356"/>
            <a:chOff x="1" y="6718852"/>
            <a:chExt cx="12197547" cy="139148"/>
          </a:xfrm>
        </p:grpSpPr>
        <p:sp>
          <p:nvSpPr>
            <p:cNvPr id="107" name="Google Shape;107;p15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>
              <a:gsLst>
                <a:gs pos="0">
                  <a:srgbClr val="D90E15"/>
                </a:gs>
                <a:gs pos="89000">
                  <a:srgbClr val="ED8037"/>
                </a:gs>
                <a:gs pos="100000">
                  <a:srgbClr val="F8AC2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15"/>
          <p:cNvSpPr/>
          <p:nvPr/>
        </p:nvSpPr>
        <p:spPr>
          <a:xfrm>
            <a:off x="0" y="0"/>
            <a:ext cx="388938" cy="6857996"/>
          </a:xfrm>
          <a:prstGeom prst="rect">
            <a:avLst/>
          </a:prstGeom>
          <a:solidFill>
            <a:srgbClr val="C00C3F">
              <a:alpha val="80000"/>
            </a:srgbClr>
          </a:solidFill>
          <a:ln w="12700" cap="flat" cmpd="sng">
            <a:solidFill>
              <a:srgbClr val="90144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411480" y="114735"/>
            <a:ext cx="30556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Report_Shcedule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6" name="Google Shape;116;p16"/>
          <p:cNvGraphicFramePr/>
          <p:nvPr>
            <p:extLst>
              <p:ext uri="{D42A27DB-BD31-4B8C-83A1-F6EECF244321}">
                <p14:modId xmlns:p14="http://schemas.microsoft.com/office/powerpoint/2010/main" val="2383647258"/>
              </p:ext>
            </p:extLst>
          </p:nvPr>
        </p:nvGraphicFramePr>
        <p:xfrm>
          <a:off x="203200" y="836612"/>
          <a:ext cx="9513450" cy="5616575"/>
        </p:xfrm>
        <a:graphic>
          <a:graphicData uri="http://schemas.openxmlformats.org/drawingml/2006/table">
            <a:tbl>
              <a:tblPr>
                <a:noFill/>
                <a:tableStyleId>{A78EE9FB-C551-4504-9871-1AFB92A9657A}</a:tableStyleId>
              </a:tblPr>
              <a:tblGrid>
                <a:gridCol w="56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2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1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2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8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6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do lists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Main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Target Date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Remark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475">
                <a:tc rowSpan="9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Box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2nd artwork sample shipping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5/3 (FRI)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2nd artwork (Design) sample SKB confirm</a:t>
                      </a:r>
                      <a:endParaRPr dirty="0"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5/9 (THU)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 for using android logo to google 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 dirty="0"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Need to improvement of structure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5/8　</a:t>
                      </a:r>
                      <a:endParaRPr dirty="0"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Package reliability test complete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 approval (Final artwork release)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Carton Box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 for using android logo to google 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Package reliability test complete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Carton box approval (Final artwork release)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5475">
                <a:tc rowSpan="15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Label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Device Label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Propose an improvement of printing specifications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5/3 (FRI)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(Improved design + barcode printing)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5/14　</a:t>
                      </a:r>
                      <a:endParaRPr dirty="0"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SKB barcode reading test pass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Device label approval (Final artwork release)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 for using android logo to google 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KC Certification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Label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artwork with power consumption and KC certification number 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5/27 (MON)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with KC certification information 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SKB confirm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KC certification label approval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 Label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for barcode printing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SKB barcode reading test pass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 label approval (Final artwork release)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Carton Box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Label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for barcode printing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SKB barcode reading test pass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Carton box label approval (Final artwork release)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5475">
                <a:tc row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Manual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User Manual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artwork 3rd artwork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Need to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discuss 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for 3rd artwork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3rd artwork sample SKB confirm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 approval (Final artwork release)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5475"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MD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STB Slant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Tooling modification for T2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5/8 (WED)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USB socket part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Fundamental countermeasure: mold modification for T2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5/8 (WED)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LED color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Need to prepare how to improve the LED uniformity with schedule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 dirty="0"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  <p:sp>
        <p:nvSpPr>
          <p:cNvPr id="2" name="文字方塊 1">
            <a:extLst>
              <a:ext uri="{FF2B5EF4-FFF2-40B4-BE49-F238E27FC236}">
                <a16:creationId xmlns:a16="http://schemas.microsoft.com/office/drawing/2014/main" id="{80513646-E186-47CE-BE90-4C3197A11DBC}"/>
              </a:ext>
            </a:extLst>
          </p:cNvPr>
          <p:cNvSpPr txBox="1"/>
          <p:nvPr/>
        </p:nvSpPr>
        <p:spPr>
          <a:xfrm>
            <a:off x="4888302" y="3582837"/>
            <a:ext cx="2593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FXN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won’t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re-provide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KC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label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A3B16934-AADD-47EF-A9BC-862458CD29B4}"/>
              </a:ext>
            </a:extLst>
          </p:cNvPr>
          <p:cNvSpPr txBox="1"/>
          <p:nvPr/>
        </p:nvSpPr>
        <p:spPr>
          <a:xfrm>
            <a:off x="4871354" y="4089270"/>
            <a:ext cx="2786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SKS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is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still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insisting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this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sample?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AAA2117-2118-4E3D-A18D-E93E6D15EED3}"/>
              </a:ext>
            </a:extLst>
          </p:cNvPr>
          <p:cNvSpPr txBox="1"/>
          <p:nvPr/>
        </p:nvSpPr>
        <p:spPr>
          <a:xfrm>
            <a:off x="4861134" y="4623419"/>
            <a:ext cx="2786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SKS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is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still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insisting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this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sample?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F5ADD83-62F7-46DC-A991-C8966AC087F3}"/>
              </a:ext>
            </a:extLst>
          </p:cNvPr>
          <p:cNvSpPr txBox="1"/>
          <p:nvPr/>
        </p:nvSpPr>
        <p:spPr>
          <a:xfrm>
            <a:off x="4779181" y="1302588"/>
            <a:ext cx="2970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After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ALT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confirms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the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final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sample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928EC31-15E1-4501-97EC-691C6630DA7A}"/>
              </a:ext>
            </a:extLst>
          </p:cNvPr>
          <p:cNvSpPr txBox="1"/>
          <p:nvPr/>
        </p:nvSpPr>
        <p:spPr>
          <a:xfrm>
            <a:off x="4724022" y="1657951"/>
            <a:ext cx="2970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After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ALT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confirms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the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final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sample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10697C2-5806-424E-B3EE-5E2B8F365812}"/>
              </a:ext>
            </a:extLst>
          </p:cNvPr>
          <p:cNvSpPr txBox="1"/>
          <p:nvPr/>
        </p:nvSpPr>
        <p:spPr>
          <a:xfrm>
            <a:off x="4724022" y="1978364"/>
            <a:ext cx="2970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After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ALT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confirms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the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final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sample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8F60795-DBC1-4D7B-97CA-85394BC16EB3}"/>
              </a:ext>
            </a:extLst>
          </p:cNvPr>
          <p:cNvSpPr txBox="1"/>
          <p:nvPr/>
        </p:nvSpPr>
        <p:spPr>
          <a:xfrm>
            <a:off x="4768961" y="2192100"/>
            <a:ext cx="2970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After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ALT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confirms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the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final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sample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/>
          <p:nvPr/>
        </p:nvSpPr>
        <p:spPr>
          <a:xfrm>
            <a:off x="-1" y="0"/>
            <a:ext cx="4983163" cy="6857996"/>
          </a:xfrm>
          <a:prstGeom prst="rect">
            <a:avLst/>
          </a:prstGeom>
          <a:solidFill>
            <a:srgbClr val="F2F2F2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1297823" y="3198165"/>
            <a:ext cx="23875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DVT Samples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411479" y="114735"/>
            <a:ext cx="382622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</a:t>
            </a:r>
            <a:r>
              <a:rPr lang="en-US" sz="18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Report_Packaging</a:t>
            </a:r>
            <a:endParaRPr sz="1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9" name="Google Shape;129;p18"/>
          <p:cNvGraphicFramePr/>
          <p:nvPr>
            <p:extLst>
              <p:ext uri="{D42A27DB-BD31-4B8C-83A1-F6EECF244321}">
                <p14:modId xmlns:p14="http://schemas.microsoft.com/office/powerpoint/2010/main" val="2827105003"/>
              </p:ext>
            </p:extLst>
          </p:nvPr>
        </p:nvGraphicFramePr>
        <p:xfrm>
          <a:off x="388937" y="997530"/>
          <a:ext cx="9131500" cy="5452800"/>
        </p:xfrm>
        <a:graphic>
          <a:graphicData uri="http://schemas.openxmlformats.org/drawingml/2006/table">
            <a:tbl>
              <a:tblPr firstRow="1" bandRow="1">
                <a:noFill/>
                <a:tableStyleId>{44F32617-1C9C-49E7-8C02-151967BD44C4}</a:tableStyleId>
              </a:tblPr>
              <a:tblGrid>
                <a:gridCol w="2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02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3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4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0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3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Label</a:t>
                      </a: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Barcode print issue</a:t>
                      </a:r>
                      <a:r>
                        <a:rPr lang="en-US" sz="1000" u="none" strike="noStrike" cap="none" dirty="0"/>
                        <a:t> </a:t>
                      </a:r>
                      <a:endParaRPr dirty="0"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Temporary plan : Add White label </a:t>
                      </a:r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Improve the print</a:t>
                      </a:r>
                      <a:endParaRPr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/>
                        <a:t>○</a:t>
                      </a: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Improved sample with barcode 5/14 Sending to ALT</a:t>
                      </a: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endParaRPr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endParaRPr sz="1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endParaRPr sz="1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0" name="Google Shape;130;p18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2019.05.08    v0.4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D64F7B-945F-4F66-9F5C-7544E9876757}"/>
              </a:ext>
            </a:extLst>
          </p:cNvPr>
          <p:cNvGrpSpPr/>
          <p:nvPr/>
        </p:nvGrpSpPr>
        <p:grpSpPr>
          <a:xfrm>
            <a:off x="1896347" y="1753520"/>
            <a:ext cx="1229672" cy="1314144"/>
            <a:chOff x="1896347" y="1753520"/>
            <a:chExt cx="1229672" cy="1314144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517CE9C8-3905-42E5-9971-B6715EA91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6347" y="1828207"/>
              <a:ext cx="1229672" cy="1239457"/>
            </a:xfrm>
            <a:prstGeom prst="rect">
              <a:avLst/>
            </a:prstGeom>
          </p:spPr>
        </p:pic>
        <p:sp>
          <p:nvSpPr>
            <p:cNvPr id="23" name="Google Shape;164;p20">
              <a:extLst>
                <a:ext uri="{FF2B5EF4-FFF2-40B4-BE49-F238E27FC236}">
                  <a16:creationId xmlns:a16="http://schemas.microsoft.com/office/drawing/2014/main" id="{45FEC6E6-7D26-46D9-A14B-39E7244FE179}"/>
                </a:ext>
              </a:extLst>
            </p:cNvPr>
            <p:cNvSpPr txBox="1"/>
            <p:nvPr/>
          </p:nvSpPr>
          <p:spPr>
            <a:xfrm>
              <a:off x="2198850" y="1753520"/>
              <a:ext cx="750827" cy="271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1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Design</a:t>
              </a:r>
              <a:endParaRPr sz="1400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A2CE010-9A36-4B3C-AEE3-FEE1C09E1B54}"/>
              </a:ext>
            </a:extLst>
          </p:cNvPr>
          <p:cNvGrpSpPr/>
          <p:nvPr/>
        </p:nvGrpSpPr>
        <p:grpSpPr>
          <a:xfrm>
            <a:off x="3529918" y="1753520"/>
            <a:ext cx="1229672" cy="1324452"/>
            <a:chOff x="3654721" y="1753520"/>
            <a:chExt cx="1229672" cy="132445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B6F74AD0-D90F-47F8-8BA4-5A1F9EA48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4721" y="1828207"/>
              <a:ext cx="1229672" cy="1249765"/>
            </a:xfrm>
            <a:prstGeom prst="rect">
              <a:avLst/>
            </a:prstGeom>
          </p:spPr>
        </p:pic>
        <p:sp>
          <p:nvSpPr>
            <p:cNvPr id="24" name="Google Shape;164;p20">
              <a:extLst>
                <a:ext uri="{FF2B5EF4-FFF2-40B4-BE49-F238E27FC236}">
                  <a16:creationId xmlns:a16="http://schemas.microsoft.com/office/drawing/2014/main" id="{15E13E21-A627-4898-864B-918B04F4CCDA}"/>
                </a:ext>
              </a:extLst>
            </p:cNvPr>
            <p:cNvSpPr txBox="1"/>
            <p:nvPr/>
          </p:nvSpPr>
          <p:spPr>
            <a:xfrm>
              <a:off x="3894143" y="1753520"/>
              <a:ext cx="750827" cy="271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1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DVT</a:t>
              </a:r>
              <a:endParaRPr sz="1400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470F9FA0-10EA-4480-90C7-AA8013F41DF3}"/>
              </a:ext>
            </a:extLst>
          </p:cNvPr>
          <p:cNvSpPr txBox="1"/>
          <p:nvPr/>
        </p:nvSpPr>
        <p:spPr>
          <a:xfrm>
            <a:off x="4995090" y="2720578"/>
            <a:ext cx="3618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VN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shall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receive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sample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by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5/13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VN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shall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send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sample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with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barcode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by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5/14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640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411480" y="114735"/>
            <a:ext cx="25410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Report_MD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9" name="Google Shape;129;p18"/>
          <p:cNvGraphicFramePr/>
          <p:nvPr/>
        </p:nvGraphicFramePr>
        <p:xfrm>
          <a:off x="388937" y="997530"/>
          <a:ext cx="9131500" cy="5452800"/>
        </p:xfrm>
        <a:graphic>
          <a:graphicData uri="http://schemas.openxmlformats.org/drawingml/2006/table">
            <a:tbl>
              <a:tblPr firstRow="1" bandRow="1">
                <a:noFill/>
                <a:tableStyleId>{44F32617-1C9C-49E7-8C02-151967BD44C4}</a:tableStyleId>
              </a:tblPr>
              <a:tblGrid>
                <a:gridCol w="2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02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3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4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0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3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MD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</a:t>
                      </a:r>
                      <a:r>
                        <a:rPr lang="en-US" sz="1000" u="none" strike="noStrike" cap="none"/>
                        <a:t>STB looks like a slant 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Spec: 91.5+/-0.2 (DVT Sample spec out: 92.04 ~ 92.29)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Tooling modification (Max 91.7, by T2 samples) 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Required vendor to improve. Will improve from next tooling sample.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MD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</a:t>
                      </a:r>
                      <a:r>
                        <a:rPr lang="en-US" sz="1000" u="none" strike="noStrike" cap="none"/>
                        <a:t>USB insertion and ignition difficult after case assembly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None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1) Temporary Measures: USB Hall Booze Cutting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None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for DVT samples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None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2) Fundamental countermeasure: mold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None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modification for T2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modify USB connector position on PCBA to solve the stand out issue and plug-in/plug-out issue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LED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endParaRPr sz="1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</a:t>
                      </a:r>
                      <a:r>
                        <a:rPr lang="en-US" sz="1000" u="none" strike="noStrike" cap="none"/>
                        <a:t>LED lighting Uniformity and color is not matching 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Spec: White/Red/Green (ex: White looks like purple color) 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Need to prepare how to improve the LED uniformity with schedule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modify light pipe from next tooling sample.</a:t>
                      </a:r>
                      <a:endParaRPr sz="1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Have checked to color is the same on PCBA only.</a:t>
                      </a:r>
                      <a:endParaRPr sz="100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0" name="Google Shape;130;p18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>
                <a:sym typeface="Calibri"/>
              </a:rPr>
              <a:t>2019.04.30    v0.3</a:t>
            </a:r>
            <a:endParaRPr dirty="0">
              <a:sym typeface="Calibri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p18"/>
          <p:cNvGrpSpPr/>
          <p:nvPr/>
        </p:nvGrpSpPr>
        <p:grpSpPr>
          <a:xfrm>
            <a:off x="1718964" y="1828240"/>
            <a:ext cx="3226157" cy="1113403"/>
            <a:chOff x="5722424" y="1046434"/>
            <a:chExt cx="3226157" cy="1113403"/>
          </a:xfrm>
        </p:grpSpPr>
        <p:pic>
          <p:nvPicPr>
            <p:cNvPr id="133" name="Google Shape;133;p18" descr="image00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432273" y="1046434"/>
              <a:ext cx="1516308" cy="11134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8" descr="cid:image010.jpg@01D4FAFE.BCCBFF70"/>
            <p:cNvPicPr preferRelativeResize="0"/>
            <p:nvPr/>
          </p:nvPicPr>
          <p:blipFill rotWithShape="1">
            <a:blip r:embed="rId4">
              <a:alphaModFix/>
            </a:blip>
            <a:srcRect l="68867" t="5655" r="3368" b="5737"/>
            <a:stretch/>
          </p:blipFill>
          <p:spPr>
            <a:xfrm>
              <a:off x="5817032" y="1093826"/>
              <a:ext cx="1615241" cy="10186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8"/>
            <p:cNvSpPr/>
            <p:nvPr/>
          </p:nvSpPr>
          <p:spPr>
            <a:xfrm>
              <a:off x="5722424" y="1229889"/>
              <a:ext cx="265757" cy="657613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36000" tIns="36000" rIns="36000" bIns="360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6" name="Google Shape;136;p18" descr="cid:image001.jpg@01D4FBD9.E494A990"/>
          <p:cNvPicPr preferRelativeResize="0"/>
          <p:nvPr/>
        </p:nvPicPr>
        <p:blipFill rotWithShape="1">
          <a:blip r:embed="rId5">
            <a:alphaModFix/>
          </a:blip>
          <a:srcRect b="10917"/>
          <a:stretch/>
        </p:blipFill>
        <p:spPr>
          <a:xfrm>
            <a:off x="1804336" y="3264008"/>
            <a:ext cx="3123472" cy="1502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 descr="image002"/>
          <p:cNvPicPr preferRelativeResize="0"/>
          <p:nvPr/>
        </p:nvPicPr>
        <p:blipFill rotWithShape="1">
          <a:blip r:embed="rId6">
            <a:alphaModFix/>
          </a:blip>
          <a:srcRect l="37853" b="18933"/>
          <a:stretch/>
        </p:blipFill>
        <p:spPr>
          <a:xfrm>
            <a:off x="1684361" y="5088653"/>
            <a:ext cx="3268639" cy="106478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2F9B26AF-A3D0-49B9-A4E9-FDC7A271B790}"/>
              </a:ext>
            </a:extLst>
          </p:cNvPr>
          <p:cNvSpPr txBox="1"/>
          <p:nvPr/>
        </p:nvSpPr>
        <p:spPr>
          <a:xfrm>
            <a:off x="4960881" y="2894249"/>
            <a:ext cx="2820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T2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sample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shall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be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ready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by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5/17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754EE336-7319-462F-8073-5C020DD202D9}"/>
              </a:ext>
            </a:extLst>
          </p:cNvPr>
          <p:cNvSpPr txBox="1"/>
          <p:nvPr/>
        </p:nvSpPr>
        <p:spPr>
          <a:xfrm>
            <a:off x="4960881" y="4559477"/>
            <a:ext cx="24753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PCBA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shall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be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ready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by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5/31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501E23A9-62F4-428A-BD68-DC6407CC0A1F}"/>
              </a:ext>
            </a:extLst>
          </p:cNvPr>
          <p:cNvSpPr txBox="1"/>
          <p:nvPr/>
        </p:nvSpPr>
        <p:spPr>
          <a:xfrm>
            <a:off x="5010745" y="6154432"/>
            <a:ext cx="2722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Sean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will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update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on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Mantis#542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143" name="Google Shape;143;p19"/>
          <p:cNvSpPr txBox="1"/>
          <p:nvPr/>
        </p:nvSpPr>
        <p:spPr>
          <a:xfrm>
            <a:off x="411480" y="114735"/>
            <a:ext cx="314130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Report_Packaging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4" name="Google Shape;144;p19"/>
          <p:cNvGraphicFramePr/>
          <p:nvPr/>
        </p:nvGraphicFramePr>
        <p:xfrm>
          <a:off x="388937" y="997530"/>
          <a:ext cx="9131475" cy="5452800"/>
        </p:xfrm>
        <a:graphic>
          <a:graphicData uri="http://schemas.openxmlformats.org/drawingml/2006/table">
            <a:tbl>
              <a:tblPr firstRow="1" bandRow="1">
                <a:noFill/>
                <a:tableStyleId>{44F32617-1C9C-49E7-8C02-151967BD44C4}</a:tableStyleId>
              </a:tblPr>
              <a:tblGrid>
                <a:gridCol w="2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2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78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2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7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51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a structural weakness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Need to improve package structure 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improve box structure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Plastic bag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Plastic bag Damage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remove plastic bag  carefully during assembly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Adapter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Missing packaging</a:t>
                      </a:r>
                      <a:endParaRPr dirty="0"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Plastic bag packing application</a:t>
                      </a:r>
                      <a:endParaRPr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/>
                        <a:t>Need ALT to make the same package rule for two vendors.</a:t>
                      </a:r>
                      <a:endParaRPr sz="10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/>
                        <a:t>FXN will package ADP as what we receive</a:t>
                      </a:r>
                      <a:endParaRPr sz="1000"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5" name="Google Shape;145;p19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>
                <a:sym typeface="Calibri"/>
              </a:rPr>
              <a:t>2019.04.30    v0.3</a:t>
            </a:r>
            <a:endParaRPr dirty="0">
              <a:sym typeface="Calibri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2095" y="3304477"/>
            <a:ext cx="1524132" cy="1440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5531" y="4957706"/>
            <a:ext cx="1524132" cy="13793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19"/>
          <p:cNvGrpSpPr/>
          <p:nvPr/>
        </p:nvGrpSpPr>
        <p:grpSpPr>
          <a:xfrm>
            <a:off x="2084250" y="1758921"/>
            <a:ext cx="2620005" cy="1284892"/>
            <a:chOff x="1807159" y="3312160"/>
            <a:chExt cx="2620005" cy="1284892"/>
          </a:xfrm>
        </p:grpSpPr>
        <p:pic>
          <p:nvPicPr>
            <p:cNvPr id="150" name="Google Shape;150;p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07159" y="3322664"/>
              <a:ext cx="1283347" cy="12698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1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107070" y="3312160"/>
              <a:ext cx="1320094" cy="12848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3864F3AA-A50F-4AA8-9A47-41B407511A15}"/>
              </a:ext>
            </a:extLst>
          </p:cNvPr>
          <p:cNvSpPr txBox="1"/>
          <p:nvPr/>
        </p:nvSpPr>
        <p:spPr>
          <a:xfrm>
            <a:off x="5001711" y="2885346"/>
            <a:ext cx="2879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Confirm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the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new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structure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on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5/8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F6F30218-1FC3-4D55-8F7A-FA3CA14022CD}"/>
              </a:ext>
            </a:extLst>
          </p:cNvPr>
          <p:cNvSpPr txBox="1"/>
          <p:nvPr/>
        </p:nvSpPr>
        <p:spPr>
          <a:xfrm>
            <a:off x="5051013" y="4579391"/>
            <a:ext cx="18742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From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next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production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F72D22E8-7AAF-428E-9D29-6CAA6FD0C5A2}"/>
              </a:ext>
            </a:extLst>
          </p:cNvPr>
          <p:cNvSpPr txBox="1"/>
          <p:nvPr/>
        </p:nvSpPr>
        <p:spPr>
          <a:xfrm>
            <a:off x="5051012" y="6160436"/>
            <a:ext cx="18742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From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next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production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57" name="Google Shape;157;p20"/>
          <p:cNvSpPr txBox="1"/>
          <p:nvPr/>
        </p:nvSpPr>
        <p:spPr>
          <a:xfrm>
            <a:off x="411480" y="114735"/>
            <a:ext cx="31942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Report_Packaging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8" name="Google Shape;158;p20"/>
          <p:cNvGraphicFramePr/>
          <p:nvPr>
            <p:extLst>
              <p:ext uri="{D42A27DB-BD31-4B8C-83A1-F6EECF244321}">
                <p14:modId xmlns:p14="http://schemas.microsoft.com/office/powerpoint/2010/main" val="2362824304"/>
              </p:ext>
            </p:extLst>
          </p:nvPr>
        </p:nvGraphicFramePr>
        <p:xfrm>
          <a:off x="388937" y="997530"/>
          <a:ext cx="9131475" cy="5452800"/>
        </p:xfrm>
        <a:graphic>
          <a:graphicData uri="http://schemas.openxmlformats.org/drawingml/2006/table">
            <a:tbl>
              <a:tblPr firstRow="1" bandRow="1">
                <a:noFill/>
                <a:tableStyleId>{44F32617-1C9C-49E7-8C02-151967BD44C4}</a:tableStyleId>
              </a:tblPr>
              <a:tblGrid>
                <a:gridCol w="2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6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2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Manual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folding manual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package it more carefully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Manual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 Poor print quality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/>
                        <a:t>○</a:t>
                      </a: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/>
                        <a:t>Required vendor to improve it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ko-KR"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00" u="none" strike="noStrike" cap="none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[ALT] Provide the final artwork by 5/10</a:t>
                      </a:r>
                      <a:endParaRPr sz="1000" u="none" strike="noStrike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06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Packing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Packaging order is not serial number order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/>
                        <a:t>Normally it will be packaged in sequence.</a:t>
                      </a:r>
                      <a:endParaRPr sz="10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/>
                        <a:t>We have mix ALT q'ty and FXN q'ty together on this DVT production.</a:t>
                      </a:r>
                      <a:endParaRPr sz="10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9" name="Google Shape;159;p20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2019.04.30    v0.3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1" name="Google Shape;161;p20"/>
          <p:cNvGrpSpPr/>
          <p:nvPr/>
        </p:nvGrpSpPr>
        <p:grpSpPr>
          <a:xfrm>
            <a:off x="1807159" y="3178062"/>
            <a:ext cx="2620005" cy="1589408"/>
            <a:chOff x="3398384" y="2862617"/>
            <a:chExt cx="3145841" cy="1908403"/>
          </a:xfrm>
        </p:grpSpPr>
        <p:pic>
          <p:nvPicPr>
            <p:cNvPr id="162" name="Google Shape;162;p2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98385" y="3044156"/>
              <a:ext cx="3109229" cy="769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398384" y="4042354"/>
              <a:ext cx="3109229" cy="7286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0"/>
            <p:cNvSpPr txBox="1"/>
            <p:nvPr/>
          </p:nvSpPr>
          <p:spPr>
            <a:xfrm>
              <a:off x="5580500" y="2862617"/>
              <a:ext cx="9271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i="1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en-US" sz="1400" i="1" baseline="30000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lang="en-US" sz="1400" i="1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sample</a:t>
              </a:r>
              <a:endParaRPr sz="1400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20"/>
            <p:cNvSpPr txBox="1"/>
            <p:nvPr/>
          </p:nvSpPr>
          <p:spPr>
            <a:xfrm>
              <a:off x="5580500" y="3825722"/>
              <a:ext cx="96372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en-US" sz="1400" i="1" baseline="300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nd</a:t>
              </a: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sample</a:t>
              </a:r>
              <a:endParaRPr sz="1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" name="Google Shape;166;p20"/>
          <p:cNvGrpSpPr/>
          <p:nvPr/>
        </p:nvGrpSpPr>
        <p:grpSpPr>
          <a:xfrm>
            <a:off x="2460241" y="4849997"/>
            <a:ext cx="1283348" cy="1566743"/>
            <a:chOff x="1703725" y="4849997"/>
            <a:chExt cx="1283348" cy="1566743"/>
          </a:xfrm>
        </p:grpSpPr>
        <p:pic>
          <p:nvPicPr>
            <p:cNvPr id="167" name="Google Shape;167;p2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703725" y="4849997"/>
              <a:ext cx="1283348" cy="15178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0"/>
            <p:cNvSpPr/>
            <p:nvPr/>
          </p:nvSpPr>
          <p:spPr>
            <a:xfrm>
              <a:off x="1703725" y="5105937"/>
              <a:ext cx="1283347" cy="1310803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16618" y="1705504"/>
            <a:ext cx="2610546" cy="146385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284138F8-0246-4C3B-B9A3-3A9EFD2EAEF9}"/>
              </a:ext>
            </a:extLst>
          </p:cNvPr>
          <p:cNvSpPr txBox="1"/>
          <p:nvPr/>
        </p:nvSpPr>
        <p:spPr>
          <a:xfrm>
            <a:off x="4587508" y="4540287"/>
            <a:ext cx="49295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Will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prepare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the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final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sample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after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receiving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the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final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artwork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BE18CC62-8B9C-4C63-8FF0-4CA331DFED59}"/>
              </a:ext>
            </a:extLst>
          </p:cNvPr>
          <p:cNvSpPr txBox="1"/>
          <p:nvPr/>
        </p:nvSpPr>
        <p:spPr>
          <a:xfrm>
            <a:off x="4587508" y="2895380"/>
            <a:ext cx="18742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From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next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production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99ADC100-AD1F-4BAB-8B9A-C49CAC73D8EA}"/>
              </a:ext>
            </a:extLst>
          </p:cNvPr>
          <p:cNvSpPr txBox="1"/>
          <p:nvPr/>
        </p:nvSpPr>
        <p:spPr>
          <a:xfrm>
            <a:off x="4562183" y="6154432"/>
            <a:ext cx="18742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From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next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</a:rPr>
              <a:t>production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/>
          <p:nvPr/>
        </p:nvSpPr>
        <p:spPr>
          <a:xfrm>
            <a:off x="-1" y="0"/>
            <a:ext cx="4983163" cy="6857996"/>
          </a:xfrm>
          <a:prstGeom prst="rect">
            <a:avLst/>
          </a:prstGeom>
          <a:solidFill>
            <a:srgbClr val="F2F2F2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1"/>
          <p:cNvSpPr txBox="1"/>
          <p:nvPr/>
        </p:nvSpPr>
        <p:spPr>
          <a:xfrm>
            <a:off x="759599" y="3198165"/>
            <a:ext cx="3463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1</a:t>
            </a:r>
            <a:r>
              <a:rPr lang="en-US" sz="2400" b="1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Sample of Gift Box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2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181" name="Google Shape;181;p22"/>
          <p:cNvSpPr txBox="1"/>
          <p:nvPr/>
        </p:nvSpPr>
        <p:spPr>
          <a:xfrm>
            <a:off x="411480" y="114735"/>
            <a:ext cx="20778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2" name="Google Shape;182;p22"/>
          <p:cNvGraphicFramePr/>
          <p:nvPr/>
        </p:nvGraphicFramePr>
        <p:xfrm>
          <a:off x="388937" y="99753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{44F32617-1C9C-49E7-8C02-151967BD44C4}</a:tableStyleId>
              </a:tblPr>
              <a:tblGrid>
                <a:gridCol w="2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6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2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u="none" strike="noStrike" cap="none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Insufficient printing area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</a:t>
                      </a:r>
                      <a:endParaRPr/>
                    </a:p>
                    <a:p>
                      <a:pPr marL="263525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Orange print area expansion required</a:t>
                      </a:r>
                      <a:endParaRPr/>
                    </a:p>
                    <a:p>
                      <a:pPr marL="263525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Applying improvement to design artwork v0.4</a:t>
                      </a:r>
                      <a:endParaRPr/>
                    </a:p>
                    <a:p>
                      <a:pPr marL="92075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([Eagle_BFX-AT100]</a:t>
                      </a:r>
                      <a:endParaRPr/>
                    </a:p>
                    <a:p>
                      <a:pPr marL="92075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Gift_Box_Design_v0.4_190412)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◑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 Eagle_gift box_upper side.jpg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AT100(Android)] Gift_Box_Design_v0.4_190412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u="none" strike="noStrike" cap="none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Poor print quality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02. Eagle_gift box_bottom_icon.jpg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u="none" strike="noStrike" cap="none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Poor print quality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03. Eagle_gift box_upper side_text.jpg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83" name="Google Shape;183;p22"/>
          <p:cNvGrpSpPr/>
          <p:nvPr/>
        </p:nvGrpSpPr>
        <p:grpSpPr>
          <a:xfrm>
            <a:off x="2204567" y="1663954"/>
            <a:ext cx="1969036" cy="1525083"/>
            <a:chOff x="1819035" y="923583"/>
            <a:chExt cx="1969036" cy="1525083"/>
          </a:xfrm>
        </p:grpSpPr>
        <p:pic>
          <p:nvPicPr>
            <p:cNvPr id="184" name="Google Shape;184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819035" y="923583"/>
              <a:ext cx="970347" cy="15250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2"/>
            <p:cNvSpPr/>
            <p:nvPr/>
          </p:nvSpPr>
          <p:spPr>
            <a:xfrm>
              <a:off x="2537869" y="946009"/>
              <a:ext cx="373720" cy="1480230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6" name="Google Shape;186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35739" y="946009"/>
              <a:ext cx="752332" cy="14802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7" name="Google Shape;187;p22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2019.04.15    v0.1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8" name="Google Shape;188;p22"/>
          <p:cNvGrpSpPr/>
          <p:nvPr/>
        </p:nvGrpSpPr>
        <p:grpSpPr>
          <a:xfrm>
            <a:off x="1816394" y="3394834"/>
            <a:ext cx="2663024" cy="1216684"/>
            <a:chOff x="1816394" y="3394834"/>
            <a:chExt cx="2663024" cy="1216684"/>
          </a:xfrm>
        </p:grpSpPr>
        <p:pic>
          <p:nvPicPr>
            <p:cNvPr id="189" name="Google Shape;189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16394" y="3776391"/>
              <a:ext cx="1290332" cy="4535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189085" y="3394834"/>
              <a:ext cx="1290333" cy="121668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1" name="Google Shape;191;p22"/>
          <p:cNvGrpSpPr/>
          <p:nvPr/>
        </p:nvGrpSpPr>
        <p:grpSpPr>
          <a:xfrm>
            <a:off x="1996309" y="5023111"/>
            <a:ext cx="2357209" cy="1344740"/>
            <a:chOff x="1816394" y="5023111"/>
            <a:chExt cx="2357209" cy="1344740"/>
          </a:xfrm>
        </p:grpSpPr>
        <p:pic>
          <p:nvPicPr>
            <p:cNvPr id="192" name="Google Shape;192;p2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816394" y="5381379"/>
              <a:ext cx="1290332" cy="6100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2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189085" y="5023111"/>
              <a:ext cx="984518" cy="13447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4" name="Google Shape;194;p22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200" name="Google Shape;200;p23"/>
          <p:cNvSpPr txBox="1"/>
          <p:nvPr/>
        </p:nvSpPr>
        <p:spPr>
          <a:xfrm>
            <a:off x="411480" y="114735"/>
            <a:ext cx="20778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1" name="Google Shape;201;p23"/>
          <p:cNvGraphicFramePr/>
          <p:nvPr/>
        </p:nvGraphicFramePr>
        <p:xfrm>
          <a:off x="388937" y="99753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{44F32617-1C9C-49E7-8C02-151967BD44C4}</a:tableStyleId>
              </a:tblPr>
              <a:tblGrid>
                <a:gridCol w="2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6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2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0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u="none" strike="noStrike" cap="none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Missing printing </a:t>
                      </a:r>
                      <a:endParaRPr sz="1000" b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 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04. Eagle_gift box_side_label_attachment_guideline.jpg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0275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u="none" strike="noStrike" cap="none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Color difference compared to comparative model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  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263525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Applying improvement to design artwork v0.4</a:t>
                      </a:r>
                      <a:endParaRPr/>
                    </a:p>
                    <a:p>
                      <a:pPr marL="263525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Color change with PANTONE 158C</a:t>
                      </a:r>
                      <a:endParaRPr/>
                    </a:p>
                    <a:p>
                      <a:pPr marL="263525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Applying improvement to design artwork v0.4 ([Eagle_BFX-AT100]</a:t>
                      </a:r>
                      <a:endParaRPr/>
                    </a:p>
                    <a:p>
                      <a:pPr marL="92075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Gift_Box_Design_v0.4_190412)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◑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05. Eagle_gift box_color_comparison.jpg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225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[Eagle_BFX-AT100(Android)] Gift_Box_Design_v0.4_190412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2" name="Google Shape;202;p23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2019.04.15    v0.1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3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4" name="Google Shape;204;p23"/>
          <p:cNvGrpSpPr/>
          <p:nvPr/>
        </p:nvGrpSpPr>
        <p:grpSpPr>
          <a:xfrm>
            <a:off x="2061117" y="1646951"/>
            <a:ext cx="2206083" cy="1562930"/>
            <a:chOff x="1644557" y="1626631"/>
            <a:chExt cx="2206083" cy="1562930"/>
          </a:xfrm>
        </p:grpSpPr>
        <p:pic>
          <p:nvPicPr>
            <p:cNvPr id="205" name="Google Shape;205;p2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21441" y="2435597"/>
              <a:ext cx="2129199" cy="744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21441" y="1673123"/>
              <a:ext cx="2129199" cy="7261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3"/>
            <p:cNvSpPr txBox="1"/>
            <p:nvPr/>
          </p:nvSpPr>
          <p:spPr>
            <a:xfrm>
              <a:off x="1644557" y="1626631"/>
              <a:ext cx="129554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Design artwork</a:t>
              </a:r>
              <a:endParaRPr sz="1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23"/>
            <p:cNvSpPr txBox="1"/>
            <p:nvPr/>
          </p:nvSpPr>
          <p:spPr>
            <a:xfrm>
              <a:off x="1644557" y="2415277"/>
              <a:ext cx="9271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en-US" sz="1400" i="1" baseline="300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sample</a:t>
              </a:r>
              <a:endParaRPr sz="1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23"/>
            <p:cNvSpPr/>
            <p:nvPr/>
          </p:nvSpPr>
          <p:spPr>
            <a:xfrm>
              <a:off x="3453570" y="1948770"/>
              <a:ext cx="373720" cy="466507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23"/>
            <p:cNvSpPr/>
            <p:nvPr/>
          </p:nvSpPr>
          <p:spPr>
            <a:xfrm>
              <a:off x="3453570" y="2723054"/>
              <a:ext cx="373720" cy="466507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1" name="Google Shape;211;p23"/>
          <p:cNvGrpSpPr/>
          <p:nvPr/>
        </p:nvGrpSpPr>
        <p:grpSpPr>
          <a:xfrm>
            <a:off x="1741677" y="3570085"/>
            <a:ext cx="2779606" cy="2095819"/>
            <a:chOff x="1741677" y="3570085"/>
            <a:chExt cx="2779606" cy="2095819"/>
          </a:xfrm>
        </p:grpSpPr>
        <p:grpSp>
          <p:nvGrpSpPr>
            <p:cNvPr id="212" name="Google Shape;212;p23"/>
            <p:cNvGrpSpPr/>
            <p:nvPr/>
          </p:nvGrpSpPr>
          <p:grpSpPr>
            <a:xfrm>
              <a:off x="1741677" y="3570085"/>
              <a:ext cx="2779606" cy="2095819"/>
              <a:chOff x="1758559" y="3421074"/>
              <a:chExt cx="2911358" cy="2195160"/>
            </a:xfrm>
          </p:grpSpPr>
          <p:pic>
            <p:nvPicPr>
              <p:cNvPr id="213" name="Google Shape;213;p23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1758559" y="3421074"/>
                <a:ext cx="1212692" cy="21951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4" name="Google Shape;214;p23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3070342" y="3438391"/>
                <a:ext cx="1599575" cy="101555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5" name="Google Shape;215;p23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3045393" y="4518654"/>
                <a:ext cx="1624524" cy="9541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16" name="Google Shape;216;p23"/>
            <p:cNvSpPr txBox="1"/>
            <p:nvPr/>
          </p:nvSpPr>
          <p:spPr>
            <a:xfrm>
              <a:off x="1857026" y="3927537"/>
              <a:ext cx="9271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en-US" sz="1400" i="1" baseline="300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sample</a:t>
              </a:r>
              <a:endParaRPr sz="1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3"/>
            <p:cNvSpPr txBox="1"/>
            <p:nvPr/>
          </p:nvSpPr>
          <p:spPr>
            <a:xfrm>
              <a:off x="1857026" y="4992140"/>
              <a:ext cx="89870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Reference</a:t>
              </a:r>
              <a:endParaRPr sz="1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3"/>
            <p:cNvSpPr/>
            <p:nvPr/>
          </p:nvSpPr>
          <p:spPr>
            <a:xfrm>
              <a:off x="2678338" y="3598337"/>
              <a:ext cx="304501" cy="29580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23"/>
            <p:cNvSpPr/>
            <p:nvPr/>
          </p:nvSpPr>
          <p:spPr>
            <a:xfrm>
              <a:off x="2678338" y="4592570"/>
              <a:ext cx="304501" cy="29580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3198" y="5978556"/>
            <a:ext cx="1343865" cy="478932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4"/>
          <p:cNvSpPr txBox="1"/>
          <p:nvPr/>
        </p:nvSpPr>
        <p:spPr>
          <a:xfrm>
            <a:off x="417299" y="854942"/>
            <a:ext cx="527904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you.</a:t>
            </a:r>
            <a:endParaRPr/>
          </a:p>
        </p:txBody>
      </p:sp>
      <p:pic>
        <p:nvPicPr>
          <p:cNvPr id="227" name="Google Shape;227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09759" y="1099353"/>
            <a:ext cx="5407304" cy="4659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1179</Words>
  <Application>Microsoft Office PowerPoint</Application>
  <PresentationFormat>A4 紙張 (210x297 公釐)</PresentationFormat>
  <Paragraphs>405</Paragraphs>
  <Slides>11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7" baseType="lpstr">
      <vt:lpstr>Calibri</vt:lpstr>
      <vt:lpstr>Malgun Gothic</vt:lpstr>
      <vt:lpstr>Arial</vt:lpstr>
      <vt:lpstr>Noto Sans Symbols</vt:lpstr>
      <vt:lpstr>Arimo</vt:lpstr>
      <vt:lpstr>Office 테마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Boyeon Lee</dc:creator>
  <cp:lastModifiedBy>Sheila Tu</cp:lastModifiedBy>
  <cp:revision>6</cp:revision>
  <dcterms:modified xsi:type="dcterms:W3CDTF">2019-05-08T12:17:04Z</dcterms:modified>
</cp:coreProperties>
</file>